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8" r:id="rId3"/>
    <p:sldId id="260" r:id="rId4"/>
    <p:sldId id="261" r:id="rId5"/>
    <p:sldId id="262" r:id="rId6"/>
    <p:sldId id="263"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93739B-14F9-437A-9B05-06F8EF20FB91}" v="2" dt="2021-11-20T13:19:28.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Miles" userId="24c4b1c49c62e004" providerId="LiveId" clId="{6F93739B-14F9-437A-9B05-06F8EF20FB91}"/>
    <pc:docChg chg="undo custSel addSld modSld">
      <pc:chgData name="Thomas Miles" userId="24c4b1c49c62e004" providerId="LiveId" clId="{6F93739B-14F9-437A-9B05-06F8EF20FB91}" dt="2021-11-20T14:40:59.797" v="2306" actId="20577"/>
      <pc:docMkLst>
        <pc:docMk/>
      </pc:docMkLst>
      <pc:sldChg chg="modSp mod">
        <pc:chgData name="Thomas Miles" userId="24c4b1c49c62e004" providerId="LiveId" clId="{6F93739B-14F9-437A-9B05-06F8EF20FB91}" dt="2021-11-20T12:58:57.834" v="456" actId="20577"/>
        <pc:sldMkLst>
          <pc:docMk/>
          <pc:sldMk cId="967938348" sldId="258"/>
        </pc:sldMkLst>
        <pc:spChg chg="mod">
          <ac:chgData name="Thomas Miles" userId="24c4b1c49c62e004" providerId="LiveId" clId="{6F93739B-14F9-437A-9B05-06F8EF20FB91}" dt="2021-11-20T12:58:57.834" v="456" actId="20577"/>
          <ac:spMkLst>
            <pc:docMk/>
            <pc:sldMk cId="967938348" sldId="258"/>
            <ac:spMk id="3" creationId="{04ABFB34-A6EC-47A4-8CA4-F41A4E2A32AC}"/>
          </ac:spMkLst>
        </pc:spChg>
      </pc:sldChg>
      <pc:sldChg chg="modSp mod">
        <pc:chgData name="Thomas Miles" userId="24c4b1c49c62e004" providerId="LiveId" clId="{6F93739B-14F9-437A-9B05-06F8EF20FB91}" dt="2021-11-20T14:25:54.609" v="1452" actId="20577"/>
        <pc:sldMkLst>
          <pc:docMk/>
          <pc:sldMk cId="2526633399" sldId="260"/>
        </pc:sldMkLst>
        <pc:spChg chg="mod">
          <ac:chgData name="Thomas Miles" userId="24c4b1c49c62e004" providerId="LiveId" clId="{6F93739B-14F9-437A-9B05-06F8EF20FB91}" dt="2021-11-20T14:25:54.609" v="1452" actId="20577"/>
          <ac:spMkLst>
            <pc:docMk/>
            <pc:sldMk cId="2526633399" sldId="260"/>
            <ac:spMk id="3" creationId="{7A6F34A9-8DC8-4049-B5A0-EAD781013708}"/>
          </ac:spMkLst>
        </pc:spChg>
      </pc:sldChg>
      <pc:sldChg chg="addSp delSp modSp mod">
        <pc:chgData name="Thomas Miles" userId="24c4b1c49c62e004" providerId="LiveId" clId="{6F93739B-14F9-437A-9B05-06F8EF20FB91}" dt="2021-11-20T14:29:35.074" v="1630" actId="1076"/>
        <pc:sldMkLst>
          <pc:docMk/>
          <pc:sldMk cId="4259415109" sldId="261"/>
        </pc:sldMkLst>
        <pc:spChg chg="mod">
          <ac:chgData name="Thomas Miles" userId="24c4b1c49c62e004" providerId="LiveId" clId="{6F93739B-14F9-437A-9B05-06F8EF20FB91}" dt="2021-11-20T12:59:37.171" v="482" actId="20577"/>
          <ac:spMkLst>
            <pc:docMk/>
            <pc:sldMk cId="4259415109" sldId="261"/>
            <ac:spMk id="11" creationId="{A595D62C-E83E-4DF6-8670-FBA0C363EB0A}"/>
          </ac:spMkLst>
        </pc:spChg>
        <pc:picChg chg="add del mod">
          <ac:chgData name="Thomas Miles" userId="24c4b1c49c62e004" providerId="LiveId" clId="{6F93739B-14F9-437A-9B05-06F8EF20FB91}" dt="2021-11-20T14:29:29.142" v="1627" actId="478"/>
          <ac:picMkLst>
            <pc:docMk/>
            <pc:sldMk cId="4259415109" sldId="261"/>
            <ac:picMk id="10" creationId="{EF6125CE-0AF1-42B6-A2FA-4500A9B62E04}"/>
          </ac:picMkLst>
        </pc:picChg>
        <pc:picChg chg="add mod">
          <ac:chgData name="Thomas Miles" userId="24c4b1c49c62e004" providerId="LiveId" clId="{6F93739B-14F9-437A-9B05-06F8EF20FB91}" dt="2021-11-20T14:29:35.074" v="1630" actId="1076"/>
          <ac:picMkLst>
            <pc:docMk/>
            <pc:sldMk cId="4259415109" sldId="261"/>
            <ac:picMk id="13" creationId="{85DCCCA4-B1D2-4496-8179-E1A89859AEC9}"/>
          </ac:picMkLst>
        </pc:picChg>
      </pc:sldChg>
      <pc:sldChg chg="addSp delSp modSp mod setBg">
        <pc:chgData name="Thomas Miles" userId="24c4b1c49c62e004" providerId="LiveId" clId="{6F93739B-14F9-437A-9B05-06F8EF20FB91}" dt="2021-11-20T14:27:42.672" v="1620" actId="5793"/>
        <pc:sldMkLst>
          <pc:docMk/>
          <pc:sldMk cId="711329956" sldId="262"/>
        </pc:sldMkLst>
        <pc:spChg chg="mod">
          <ac:chgData name="Thomas Miles" userId="24c4b1c49c62e004" providerId="LiveId" clId="{6F93739B-14F9-437A-9B05-06F8EF20FB91}" dt="2021-11-20T14:27:42.672" v="1620" actId="5793"/>
          <ac:spMkLst>
            <pc:docMk/>
            <pc:sldMk cId="711329956" sldId="262"/>
            <ac:spMk id="2" creationId="{6CABAC07-DFD0-4953-A00D-BBFEA446CA84}"/>
          </ac:spMkLst>
        </pc:spChg>
        <pc:spChg chg="mod ord">
          <ac:chgData name="Thomas Miles" userId="24c4b1c49c62e004" providerId="LiveId" clId="{6F93739B-14F9-437A-9B05-06F8EF20FB91}" dt="2021-11-20T14:25:34.316" v="1414" actId="20577"/>
          <ac:spMkLst>
            <pc:docMk/>
            <pc:sldMk cId="711329956" sldId="262"/>
            <ac:spMk id="3" creationId="{5FB3148D-69E9-4A30-A49E-109BC7C59773}"/>
          </ac:spMkLst>
        </pc:spChg>
        <pc:picChg chg="add mod">
          <ac:chgData name="Thomas Miles" userId="24c4b1c49c62e004" providerId="LiveId" clId="{6F93739B-14F9-437A-9B05-06F8EF20FB91}" dt="2021-11-20T14:23:41.528" v="1349" actId="1076"/>
          <ac:picMkLst>
            <pc:docMk/>
            <pc:sldMk cId="711329956" sldId="262"/>
            <ac:picMk id="5" creationId="{DD0460F4-AC71-4722-9CFB-6C01AF3E4E13}"/>
          </ac:picMkLst>
        </pc:picChg>
        <pc:picChg chg="add del mod">
          <ac:chgData name="Thomas Miles" userId="24c4b1c49c62e004" providerId="LiveId" clId="{6F93739B-14F9-437A-9B05-06F8EF20FB91}" dt="2021-11-20T14:23:21.478" v="1342" actId="478"/>
          <ac:picMkLst>
            <pc:docMk/>
            <pc:sldMk cId="711329956" sldId="262"/>
            <ac:picMk id="7" creationId="{4BF931D2-ED17-43B8-8AFF-166EEA845E23}"/>
          </ac:picMkLst>
        </pc:picChg>
        <pc:picChg chg="add del mod ord">
          <ac:chgData name="Thomas Miles" userId="24c4b1c49c62e004" providerId="LiveId" clId="{6F93739B-14F9-437A-9B05-06F8EF20FB91}" dt="2021-11-20T14:25:03.983" v="1366" actId="478"/>
          <ac:picMkLst>
            <pc:docMk/>
            <pc:sldMk cId="711329956" sldId="262"/>
            <ac:picMk id="9" creationId="{DD21C8E5-65E7-41B1-9870-3569F7F4480B}"/>
          </ac:picMkLst>
        </pc:picChg>
        <pc:picChg chg="add mod">
          <ac:chgData name="Thomas Miles" userId="24c4b1c49c62e004" providerId="LiveId" clId="{6F93739B-14F9-437A-9B05-06F8EF20FB91}" dt="2021-11-20T14:25:18.815" v="1373" actId="14100"/>
          <ac:picMkLst>
            <pc:docMk/>
            <pc:sldMk cId="711329956" sldId="262"/>
            <ac:picMk id="11" creationId="{BA676263-0630-454F-B0A6-92E522CB3088}"/>
          </ac:picMkLst>
        </pc:picChg>
      </pc:sldChg>
      <pc:sldChg chg="modSp new mod">
        <pc:chgData name="Thomas Miles" userId="24c4b1c49c62e004" providerId="LiveId" clId="{6F93739B-14F9-437A-9B05-06F8EF20FB91}" dt="2021-11-20T14:40:59.797" v="2306" actId="20577"/>
        <pc:sldMkLst>
          <pc:docMk/>
          <pc:sldMk cId="2191580346" sldId="263"/>
        </pc:sldMkLst>
        <pc:spChg chg="mod">
          <ac:chgData name="Thomas Miles" userId="24c4b1c49c62e004" providerId="LiveId" clId="{6F93739B-14F9-437A-9B05-06F8EF20FB91}" dt="2021-11-20T13:12:44.218" v="1247" actId="20577"/>
          <ac:spMkLst>
            <pc:docMk/>
            <pc:sldMk cId="2191580346" sldId="263"/>
            <ac:spMk id="2" creationId="{D1AB5942-6126-47D9-BE1A-6E17A81B1ECC}"/>
          </ac:spMkLst>
        </pc:spChg>
        <pc:spChg chg="mod">
          <ac:chgData name="Thomas Miles" userId="24c4b1c49c62e004" providerId="LiveId" clId="{6F93739B-14F9-437A-9B05-06F8EF20FB91}" dt="2021-11-20T14:40:59.797" v="2306" actId="20577"/>
          <ac:spMkLst>
            <pc:docMk/>
            <pc:sldMk cId="2191580346" sldId="263"/>
            <ac:spMk id="3" creationId="{5DE5767F-542E-4CAD-AFBF-5BA61EB2A5F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30C0A-5464-4FE4-84EB-FF9C94016DF4}" type="datetimeFigureOut">
              <a:rPr lang="en-US" dirty="0"/>
              <a:t>11/20/2021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0C6404-AD6E-4860-8E75-697CA40B95DA}" type="datetimeFigureOut">
              <a:rPr lang="en-US" dirty="0"/>
              <a:t>11/20/2021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11/20/2021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11/20/2021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11/20/2021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11/20/2021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nap.stanford.edu/data/soc-RedditHyperlink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50C9-C1A2-4668-9A66-E630DE8CCC4D}"/>
              </a:ext>
            </a:extLst>
          </p:cNvPr>
          <p:cNvSpPr>
            <a:spLocks noGrp="1"/>
          </p:cNvSpPr>
          <p:nvPr>
            <p:ph type="ctrTitle"/>
          </p:nvPr>
        </p:nvSpPr>
        <p:spPr/>
        <p:txBody>
          <a:bodyPr>
            <a:normAutofit fontScale="90000"/>
          </a:bodyPr>
          <a:lstStyle/>
          <a:p>
            <a:r>
              <a:rPr lang="en-US" dirty="0"/>
              <a:t>Research on the possibility to play the wiki race game using subreddits</a:t>
            </a:r>
            <a:endParaRPr lang="ru-RU" dirty="0"/>
          </a:p>
        </p:txBody>
      </p:sp>
      <p:sp>
        <p:nvSpPr>
          <p:cNvPr id="3" name="Subtitle 2">
            <a:extLst>
              <a:ext uri="{FF2B5EF4-FFF2-40B4-BE49-F238E27FC236}">
                <a16:creationId xmlns:a16="http://schemas.microsoft.com/office/drawing/2014/main" id="{07B36C36-509B-427A-A1DC-074721FD51C7}"/>
              </a:ext>
            </a:extLst>
          </p:cNvPr>
          <p:cNvSpPr>
            <a:spLocks noGrp="1"/>
          </p:cNvSpPr>
          <p:nvPr>
            <p:ph type="subTitle" idx="1"/>
          </p:nvPr>
        </p:nvSpPr>
        <p:spPr/>
        <p:txBody>
          <a:bodyPr/>
          <a:lstStyle/>
          <a:p>
            <a:r>
              <a:rPr lang="en-US" dirty="0"/>
              <a:t>Dmitry Milya, 3530903/80302</a:t>
            </a:r>
            <a:endParaRPr lang="ru-RU" dirty="0"/>
          </a:p>
        </p:txBody>
      </p:sp>
    </p:spTree>
    <p:extLst>
      <p:ext uri="{BB962C8B-B14F-4D97-AF65-F5344CB8AC3E}">
        <p14:creationId xmlns:p14="http://schemas.microsoft.com/office/powerpoint/2010/main" val="290796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20B8-8CEA-444A-B069-53F530A4775B}"/>
              </a:ext>
            </a:extLst>
          </p:cNvPr>
          <p:cNvSpPr>
            <a:spLocks noGrp="1"/>
          </p:cNvSpPr>
          <p:nvPr>
            <p:ph type="title"/>
          </p:nvPr>
        </p:nvSpPr>
        <p:spPr>
          <a:xfrm>
            <a:off x="804672" y="964692"/>
            <a:ext cx="5894832" cy="1188720"/>
          </a:xfrm>
        </p:spPr>
        <p:txBody>
          <a:bodyPr>
            <a:normAutofit/>
          </a:bodyPr>
          <a:lstStyle/>
          <a:p>
            <a:r>
              <a:rPr lang="en-US" dirty="0"/>
              <a:t>introduction</a:t>
            </a:r>
            <a:endParaRPr lang="ru-RU" dirty="0"/>
          </a:p>
        </p:txBody>
      </p:sp>
      <p:sp>
        <p:nvSpPr>
          <p:cNvPr id="3" name="Content Placeholder 2">
            <a:extLst>
              <a:ext uri="{FF2B5EF4-FFF2-40B4-BE49-F238E27FC236}">
                <a16:creationId xmlns:a16="http://schemas.microsoft.com/office/drawing/2014/main" id="{04ABFB34-A6EC-47A4-8CA4-F41A4E2A32AC}"/>
              </a:ext>
            </a:extLst>
          </p:cNvPr>
          <p:cNvSpPr>
            <a:spLocks noGrp="1"/>
          </p:cNvSpPr>
          <p:nvPr>
            <p:ph idx="1"/>
          </p:nvPr>
        </p:nvSpPr>
        <p:spPr>
          <a:xfrm>
            <a:off x="803243" y="2638044"/>
            <a:ext cx="5963317" cy="3263206"/>
          </a:xfrm>
        </p:spPr>
        <p:txBody>
          <a:bodyPr>
            <a:normAutofit/>
          </a:bodyPr>
          <a:lstStyle/>
          <a:p>
            <a:pPr marL="0" indent="0" algn="just">
              <a:buNone/>
            </a:pPr>
            <a:r>
              <a:rPr lang="en-US" dirty="0"/>
              <a:t>A Wikirace is a race between any number of participants, using links to travel from one Wikipedia page to another. The first person to reach the destination page, or the person that reaches the destination using the fewest links, wins the race. Intermediary pages may also be required.</a:t>
            </a:r>
          </a:p>
          <a:p>
            <a:pPr marL="0" indent="0" algn="just">
              <a:buNone/>
            </a:pPr>
            <a:r>
              <a:rPr lang="en-US" dirty="0"/>
              <a:t>The goal of this research is to find out whether it is possible, and if yes then if it is easy enough for a human, to play the Wikirace game on Reddit with subreddits instead of pages using crossposts as links between them.</a:t>
            </a:r>
            <a:endParaRPr lang="ru-RU" dirty="0"/>
          </a:p>
        </p:txBody>
      </p:sp>
      <p:sp>
        <p:nvSpPr>
          <p:cNvPr id="9" name="Rectangle 8">
            <a:extLst>
              <a:ext uri="{FF2B5EF4-FFF2-40B4-BE49-F238E27FC236}">
                <a16:creationId xmlns:a16="http://schemas.microsoft.com/office/drawing/2014/main" id="{A4CD5757-70DF-4A72-B8BA-D5E5ACAA8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A93A49-7FC9-4173-84F4-14FF7005D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descr="Logo&#10;&#10;Description automatically generated">
            <a:extLst>
              <a:ext uri="{FF2B5EF4-FFF2-40B4-BE49-F238E27FC236}">
                <a16:creationId xmlns:a16="http://schemas.microsoft.com/office/drawing/2014/main" id="{B1958C8E-B213-4C4D-A219-6047021C545F}"/>
              </a:ext>
            </a:extLst>
          </p:cNvPr>
          <p:cNvPicPr>
            <a:picLocks noChangeAspect="1"/>
          </p:cNvPicPr>
          <p:nvPr/>
        </p:nvPicPr>
        <p:blipFill>
          <a:blip r:embed="rId2"/>
          <a:stretch>
            <a:fillRect/>
          </a:stretch>
        </p:blipFill>
        <p:spPr>
          <a:xfrm>
            <a:off x="7715890" y="1365632"/>
            <a:ext cx="3328416" cy="4134678"/>
          </a:xfrm>
          <a:prstGeom prst="rect">
            <a:avLst/>
          </a:prstGeom>
        </p:spPr>
      </p:pic>
    </p:spTree>
    <p:extLst>
      <p:ext uri="{BB962C8B-B14F-4D97-AF65-F5344CB8AC3E}">
        <p14:creationId xmlns:p14="http://schemas.microsoft.com/office/powerpoint/2010/main" val="96793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4030-0EDA-4730-BC19-F2E58959CF67}"/>
              </a:ext>
            </a:extLst>
          </p:cNvPr>
          <p:cNvSpPr>
            <a:spLocks noGrp="1"/>
          </p:cNvSpPr>
          <p:nvPr>
            <p:ph type="title"/>
          </p:nvPr>
        </p:nvSpPr>
        <p:spPr>
          <a:xfrm>
            <a:off x="804672" y="964692"/>
            <a:ext cx="5894832" cy="1188720"/>
          </a:xfrm>
        </p:spPr>
        <p:txBody>
          <a:bodyPr>
            <a:normAutofit/>
          </a:bodyPr>
          <a:lstStyle/>
          <a:p>
            <a:r>
              <a:rPr lang="en-US"/>
              <a:t>methodology</a:t>
            </a:r>
            <a:endParaRPr lang="ru-RU"/>
          </a:p>
        </p:txBody>
      </p:sp>
      <p:sp>
        <p:nvSpPr>
          <p:cNvPr id="3" name="Content Placeholder 2">
            <a:extLst>
              <a:ext uri="{FF2B5EF4-FFF2-40B4-BE49-F238E27FC236}">
                <a16:creationId xmlns:a16="http://schemas.microsoft.com/office/drawing/2014/main" id="{7A6F34A9-8DC8-4049-B5A0-EAD781013708}"/>
              </a:ext>
            </a:extLst>
          </p:cNvPr>
          <p:cNvSpPr>
            <a:spLocks noGrp="1"/>
          </p:cNvSpPr>
          <p:nvPr>
            <p:ph idx="1"/>
          </p:nvPr>
        </p:nvSpPr>
        <p:spPr>
          <a:xfrm>
            <a:off x="803243" y="2638044"/>
            <a:ext cx="5963317" cy="3263206"/>
          </a:xfrm>
        </p:spPr>
        <p:txBody>
          <a:bodyPr>
            <a:normAutofit fontScale="92500"/>
          </a:bodyPr>
          <a:lstStyle/>
          <a:p>
            <a:pPr marL="0" indent="0">
              <a:buNone/>
            </a:pPr>
            <a:r>
              <a:rPr lang="en-US" dirty="0"/>
              <a:t>SNAP: Social Network: Reddit Hyperlink Network </a:t>
            </a:r>
            <a:r>
              <a:rPr lang="en-US" dirty="0">
                <a:hlinkClick r:id="rId2"/>
              </a:rPr>
              <a:t>https://snap.stanford.edu/data/soc-RedditHyperlinks.html</a:t>
            </a:r>
            <a:endParaRPr lang="en-US" dirty="0"/>
          </a:p>
          <a:p>
            <a:pPr marL="0" indent="0">
              <a:buNone/>
            </a:pPr>
            <a:r>
              <a:rPr lang="en-US" b="0" i="0" dirty="0">
                <a:effectLst/>
              </a:rPr>
              <a:t>The hyperlink network represents the directed connections between two subreddits. The network is extracted from publicly available Reddit data of 2.5 years from Jan 2014 to April 2017 containing 571928 crossposts.</a:t>
            </a:r>
          </a:p>
          <a:p>
            <a:pPr marL="0" indent="0">
              <a:buNone/>
            </a:pPr>
            <a:r>
              <a:rPr lang="en-US" dirty="0"/>
              <a:t>The method is to calculate the fraction of nodes in the largest connected component and the mean shortest path length of the network along with the mean weight of these paths to decide whether it is possible and easy enough for a human to play the Wikirace game using crossposts as links between subreddits.</a:t>
            </a:r>
            <a:endParaRPr lang="ru-RU" dirty="0"/>
          </a:p>
        </p:txBody>
      </p:sp>
      <p:sp>
        <p:nvSpPr>
          <p:cNvPr id="22" name="Rectangle 21">
            <a:extLst>
              <a:ext uri="{FF2B5EF4-FFF2-40B4-BE49-F238E27FC236}">
                <a16:creationId xmlns:a16="http://schemas.microsoft.com/office/drawing/2014/main" id="{A4CD5757-70DF-4A72-B8BA-D5E5ACAA8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EA93A49-7FC9-4173-84F4-14FF7005D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61314BA-C563-4F7F-8CB8-A780658AF91B}"/>
              </a:ext>
            </a:extLst>
          </p:cNvPr>
          <p:cNvPicPr>
            <a:picLocks noChangeAspect="1"/>
          </p:cNvPicPr>
          <p:nvPr/>
        </p:nvPicPr>
        <p:blipFill rotWithShape="1">
          <a:blip r:embed="rId3"/>
          <a:srcRect t="2" r="23829" b="313"/>
          <a:stretch/>
        </p:blipFill>
        <p:spPr>
          <a:xfrm>
            <a:off x="7551297" y="1120739"/>
            <a:ext cx="3657600" cy="4608575"/>
          </a:xfrm>
          <a:prstGeom prst="rect">
            <a:avLst/>
          </a:prstGeom>
        </p:spPr>
      </p:pic>
    </p:spTree>
    <p:extLst>
      <p:ext uri="{BB962C8B-B14F-4D97-AF65-F5344CB8AC3E}">
        <p14:creationId xmlns:p14="http://schemas.microsoft.com/office/powerpoint/2010/main" val="2526633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0253-3E8A-4E9F-9087-401C039FCDD3}"/>
              </a:ext>
            </a:extLst>
          </p:cNvPr>
          <p:cNvSpPr>
            <a:spLocks noGrp="1"/>
          </p:cNvSpPr>
          <p:nvPr>
            <p:ph type="title"/>
          </p:nvPr>
        </p:nvSpPr>
        <p:spPr>
          <a:xfrm>
            <a:off x="5138928" y="964692"/>
            <a:ext cx="6092952" cy="1188720"/>
          </a:xfrm>
        </p:spPr>
        <p:txBody>
          <a:bodyPr>
            <a:normAutofit/>
          </a:bodyPr>
          <a:lstStyle/>
          <a:p>
            <a:r>
              <a:rPr lang="en-US" dirty="0"/>
              <a:t>Experimental setup</a:t>
            </a:r>
            <a:endParaRPr lang="ru-RU" dirty="0"/>
          </a:p>
        </p:txBody>
      </p:sp>
      <p:sp>
        <p:nvSpPr>
          <p:cNvPr id="11" name="Content Placeholder 10">
            <a:extLst>
              <a:ext uri="{FF2B5EF4-FFF2-40B4-BE49-F238E27FC236}">
                <a16:creationId xmlns:a16="http://schemas.microsoft.com/office/drawing/2014/main" id="{A595D62C-E83E-4DF6-8670-FBA0C363EB0A}"/>
              </a:ext>
            </a:extLst>
          </p:cNvPr>
          <p:cNvSpPr>
            <a:spLocks noGrp="1"/>
          </p:cNvSpPr>
          <p:nvPr>
            <p:ph idx="1"/>
          </p:nvPr>
        </p:nvSpPr>
        <p:spPr>
          <a:xfrm>
            <a:off x="960121" y="964692"/>
            <a:ext cx="3707652" cy="4775335"/>
          </a:xfrm>
        </p:spPr>
        <p:txBody>
          <a:bodyPr>
            <a:normAutofit/>
          </a:bodyPr>
          <a:lstStyle/>
          <a:p>
            <a:pPr marL="0" indent="0">
              <a:buNone/>
            </a:pPr>
            <a:r>
              <a:rPr lang="en-US" dirty="0"/>
              <a:t>The directed connections between two subreddits were represented as a weighted edge csv-list with weight calculated as inverse of the number of crossposts between the connected subreddits in order to help calculate the “difficulty” of traversion.</a:t>
            </a:r>
          </a:p>
          <a:p>
            <a:pPr marL="0" indent="0">
              <a:buNone/>
            </a:pPr>
            <a:r>
              <a:rPr lang="en-US" dirty="0"/>
              <a:t>The resulting network consists of:</a:t>
            </a:r>
          </a:p>
          <a:p>
            <a:r>
              <a:rPr lang="en-US" dirty="0"/>
              <a:t>234792 edges</a:t>
            </a:r>
          </a:p>
          <a:p>
            <a:r>
              <a:rPr lang="en-US" dirty="0"/>
              <a:t>2135 nodes</a:t>
            </a:r>
          </a:p>
        </p:txBody>
      </p:sp>
      <p:pic>
        <p:nvPicPr>
          <p:cNvPr id="5" name="Picture 4">
            <a:extLst>
              <a:ext uri="{FF2B5EF4-FFF2-40B4-BE49-F238E27FC236}">
                <a16:creationId xmlns:a16="http://schemas.microsoft.com/office/drawing/2014/main" id="{BE378595-B5F4-4F9E-97E4-05F8A20EE3BA}"/>
              </a:ext>
            </a:extLst>
          </p:cNvPr>
          <p:cNvPicPr>
            <a:picLocks noChangeAspect="1"/>
          </p:cNvPicPr>
          <p:nvPr/>
        </p:nvPicPr>
        <p:blipFill>
          <a:blip r:embed="rId2"/>
          <a:stretch>
            <a:fillRect/>
          </a:stretch>
        </p:blipFill>
        <p:spPr>
          <a:xfrm>
            <a:off x="5377485" y="2475145"/>
            <a:ext cx="2473148" cy="3264882"/>
          </a:xfrm>
          <a:prstGeom prst="rect">
            <a:avLst/>
          </a:prstGeom>
          <a:ln w="31750" cap="sq">
            <a:solidFill>
              <a:srgbClr val="FFFFFF"/>
            </a:solidFill>
            <a:miter lim="800000"/>
          </a:ln>
        </p:spPr>
      </p:pic>
      <p:pic>
        <p:nvPicPr>
          <p:cNvPr id="7" name="Content Placeholder 6" descr="A picture containing shape&#10;&#10;Description automatically generated">
            <a:extLst>
              <a:ext uri="{FF2B5EF4-FFF2-40B4-BE49-F238E27FC236}">
                <a16:creationId xmlns:a16="http://schemas.microsoft.com/office/drawing/2014/main" id="{6FAE34E0-4D12-4436-A2AE-C2BC409D7A19}"/>
              </a:ext>
            </a:extLst>
          </p:cNvPr>
          <p:cNvPicPr>
            <a:picLocks noChangeAspect="1"/>
          </p:cNvPicPr>
          <p:nvPr/>
        </p:nvPicPr>
        <p:blipFill>
          <a:blip r:embed="rId3"/>
          <a:stretch>
            <a:fillRect/>
          </a:stretch>
        </p:blipFill>
        <p:spPr>
          <a:xfrm>
            <a:off x="8346269" y="2700851"/>
            <a:ext cx="2885611" cy="2813470"/>
          </a:xfrm>
          <a:prstGeom prst="rect">
            <a:avLst/>
          </a:prstGeom>
          <a:ln w="31750" cap="sq">
            <a:solidFill>
              <a:srgbClr val="FFFFFF"/>
            </a:solidFill>
            <a:miter lim="800000"/>
          </a:ln>
        </p:spPr>
      </p:pic>
      <p:pic>
        <p:nvPicPr>
          <p:cNvPr id="13" name="Picture 12">
            <a:extLst>
              <a:ext uri="{FF2B5EF4-FFF2-40B4-BE49-F238E27FC236}">
                <a16:creationId xmlns:a16="http://schemas.microsoft.com/office/drawing/2014/main" id="{85DCCCA4-B1D2-4496-8179-E1A89859AEC9}"/>
              </a:ext>
            </a:extLst>
          </p:cNvPr>
          <p:cNvPicPr>
            <a:picLocks noChangeAspect="1"/>
          </p:cNvPicPr>
          <p:nvPr/>
        </p:nvPicPr>
        <p:blipFill>
          <a:blip r:embed="rId4"/>
          <a:stretch>
            <a:fillRect/>
          </a:stretch>
        </p:blipFill>
        <p:spPr>
          <a:xfrm>
            <a:off x="165860" y="4360892"/>
            <a:ext cx="4715989" cy="2306857"/>
          </a:xfrm>
          <a:prstGeom prst="rect">
            <a:avLst/>
          </a:prstGeom>
        </p:spPr>
      </p:pic>
    </p:spTree>
    <p:extLst>
      <p:ext uri="{BB962C8B-B14F-4D97-AF65-F5344CB8AC3E}">
        <p14:creationId xmlns:p14="http://schemas.microsoft.com/office/powerpoint/2010/main" val="4259415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AC07-DFD0-4953-A00D-BBFEA446CA84}"/>
              </a:ext>
            </a:extLst>
          </p:cNvPr>
          <p:cNvSpPr>
            <a:spLocks noGrp="1"/>
          </p:cNvSpPr>
          <p:nvPr>
            <p:ph type="title"/>
          </p:nvPr>
        </p:nvSpPr>
        <p:spPr>
          <a:xfrm>
            <a:off x="5138928" y="964692"/>
            <a:ext cx="6092952" cy="1188720"/>
          </a:xfrm>
        </p:spPr>
        <p:txBody>
          <a:bodyPr>
            <a:normAutofit/>
          </a:bodyPr>
          <a:lstStyle/>
          <a:p>
            <a:r>
              <a:rPr lang="en-US" dirty="0"/>
              <a:t>Calculation Results</a:t>
            </a:r>
            <a:endParaRPr lang="ru-RU" dirty="0"/>
          </a:p>
        </p:txBody>
      </p:sp>
      <p:pic>
        <p:nvPicPr>
          <p:cNvPr id="5" name="Picture 4">
            <a:extLst>
              <a:ext uri="{FF2B5EF4-FFF2-40B4-BE49-F238E27FC236}">
                <a16:creationId xmlns:a16="http://schemas.microsoft.com/office/drawing/2014/main" id="{DD0460F4-AC71-4722-9CFB-6C01AF3E4E13}"/>
              </a:ext>
            </a:extLst>
          </p:cNvPr>
          <p:cNvPicPr>
            <a:picLocks noChangeAspect="1"/>
          </p:cNvPicPr>
          <p:nvPr/>
        </p:nvPicPr>
        <p:blipFill>
          <a:blip r:embed="rId2"/>
          <a:stretch>
            <a:fillRect/>
          </a:stretch>
        </p:blipFill>
        <p:spPr>
          <a:xfrm>
            <a:off x="960120" y="1629706"/>
            <a:ext cx="3707652" cy="1047411"/>
          </a:xfrm>
          <a:prstGeom prst="rect">
            <a:avLst/>
          </a:prstGeom>
          <a:ln w="31750" cap="sq">
            <a:solidFill>
              <a:srgbClr val="FFFFFF"/>
            </a:solidFill>
            <a:miter lim="800000"/>
          </a:ln>
        </p:spPr>
      </p:pic>
      <p:sp>
        <p:nvSpPr>
          <p:cNvPr id="3" name="Content Placeholder 2">
            <a:extLst>
              <a:ext uri="{FF2B5EF4-FFF2-40B4-BE49-F238E27FC236}">
                <a16:creationId xmlns:a16="http://schemas.microsoft.com/office/drawing/2014/main" id="{5FB3148D-69E9-4A30-A49E-109BC7C59773}"/>
              </a:ext>
            </a:extLst>
          </p:cNvPr>
          <p:cNvSpPr>
            <a:spLocks noGrp="1"/>
          </p:cNvSpPr>
          <p:nvPr>
            <p:ph idx="1"/>
          </p:nvPr>
        </p:nvSpPr>
        <p:spPr>
          <a:xfrm>
            <a:off x="5089646" y="2475145"/>
            <a:ext cx="6142233" cy="3409259"/>
          </a:xfrm>
        </p:spPr>
        <p:txBody>
          <a:bodyPr>
            <a:normAutofit/>
          </a:bodyPr>
          <a:lstStyle/>
          <a:p>
            <a:pPr marL="0" indent="0">
              <a:buNone/>
            </a:pPr>
            <a:r>
              <a:rPr lang="en-US" dirty="0"/>
              <a:t>The network is not connected, the fraction of vertices in the weakly connected component is 74.8% and the fraction of vertices in the strongly connected component is 5.6%.</a:t>
            </a:r>
          </a:p>
          <a:p>
            <a:pPr marL="0" indent="0">
              <a:buNone/>
            </a:pPr>
            <a:r>
              <a:rPr lang="en-US" dirty="0"/>
              <a:t>The mean shortest path length of the network is 5.884 and the mean weight of these paths is 2.667.</a:t>
            </a:r>
            <a:endParaRPr lang="ru-RU" dirty="0"/>
          </a:p>
        </p:txBody>
      </p:sp>
      <p:pic>
        <p:nvPicPr>
          <p:cNvPr id="11" name="Picture 10">
            <a:extLst>
              <a:ext uri="{FF2B5EF4-FFF2-40B4-BE49-F238E27FC236}">
                <a16:creationId xmlns:a16="http://schemas.microsoft.com/office/drawing/2014/main" id="{BA676263-0630-454F-B0A6-92E522CB3088}"/>
              </a:ext>
            </a:extLst>
          </p:cNvPr>
          <p:cNvPicPr>
            <a:picLocks noChangeAspect="1"/>
          </p:cNvPicPr>
          <p:nvPr/>
        </p:nvPicPr>
        <p:blipFill>
          <a:blip r:embed="rId3"/>
          <a:stretch>
            <a:fillRect/>
          </a:stretch>
        </p:blipFill>
        <p:spPr>
          <a:xfrm>
            <a:off x="960121" y="3140564"/>
            <a:ext cx="3707652" cy="1999305"/>
          </a:xfrm>
          <a:prstGeom prst="rect">
            <a:avLst/>
          </a:prstGeom>
        </p:spPr>
      </p:pic>
    </p:spTree>
    <p:extLst>
      <p:ext uri="{BB962C8B-B14F-4D97-AF65-F5344CB8AC3E}">
        <p14:creationId xmlns:p14="http://schemas.microsoft.com/office/powerpoint/2010/main" val="71132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5942-6126-47D9-BE1A-6E17A81B1ECC}"/>
              </a:ext>
            </a:extLst>
          </p:cNvPr>
          <p:cNvSpPr>
            <a:spLocks noGrp="1"/>
          </p:cNvSpPr>
          <p:nvPr>
            <p:ph type="title"/>
          </p:nvPr>
        </p:nvSpPr>
        <p:spPr/>
        <p:txBody>
          <a:bodyPr/>
          <a:lstStyle/>
          <a:p>
            <a:r>
              <a:rPr lang="en-US" dirty="0"/>
              <a:t>discussion</a:t>
            </a:r>
            <a:endParaRPr lang="ru-RU" dirty="0"/>
          </a:p>
        </p:txBody>
      </p:sp>
      <p:sp>
        <p:nvSpPr>
          <p:cNvPr id="3" name="Content Placeholder 2">
            <a:extLst>
              <a:ext uri="{FF2B5EF4-FFF2-40B4-BE49-F238E27FC236}">
                <a16:creationId xmlns:a16="http://schemas.microsoft.com/office/drawing/2014/main" id="{5DE5767F-542E-4CAD-AFBF-5BA61EB2A5F4}"/>
              </a:ext>
            </a:extLst>
          </p:cNvPr>
          <p:cNvSpPr>
            <a:spLocks noGrp="1"/>
          </p:cNvSpPr>
          <p:nvPr>
            <p:ph idx="1"/>
          </p:nvPr>
        </p:nvSpPr>
        <p:spPr>
          <a:xfrm>
            <a:off x="2231136" y="2638044"/>
            <a:ext cx="7729728" cy="3838257"/>
          </a:xfrm>
        </p:spPr>
        <p:txBody>
          <a:bodyPr>
            <a:normAutofit fontScale="92500" lnSpcReduction="10000"/>
          </a:bodyPr>
          <a:lstStyle/>
          <a:p>
            <a:pPr marL="0" indent="0" algn="just">
              <a:buNone/>
            </a:pPr>
            <a:r>
              <a:rPr lang="en-US" dirty="0"/>
              <a:t>The network under consideration is not connected, although the fraction of vertices in the weakly connected component is 74.8% which is high enough for the game to be possible, however the fraction of vertices in the strongly connected component is only 5.6% which does not guarantee that the game will have a large variety of starting and destination subreddits.</a:t>
            </a:r>
          </a:p>
          <a:p>
            <a:pPr marL="0" indent="0" algn="just">
              <a:buNone/>
            </a:pPr>
            <a:r>
              <a:rPr lang="en-US" dirty="0"/>
              <a:t>The mean shortest path length of the network is 5.884 and the mean weight of these paths is 2.667 which means that on average the best playthrough is going to be around 6 steps long but on this path each subreddit will have only around 2 crossposts leading to the next subreddit which, considering that the data spans over 2.5 years, may be very hard to find depending on the frequency of new posts on the subreddit.</a:t>
            </a:r>
          </a:p>
          <a:p>
            <a:pPr marL="0" indent="0" algn="just">
              <a:buNone/>
            </a:pPr>
            <a:r>
              <a:rPr lang="en-US" dirty="0"/>
              <a:t>In conclusion, the results above may be interpreted as such: it is possible to play the game although the difficulty of each run depends heavily on the frequency of new posts on the subreddits that lay on the path between the starting and destination subreddits. The result could be more certain if the data contained such information.</a:t>
            </a:r>
          </a:p>
        </p:txBody>
      </p:sp>
    </p:spTree>
    <p:extLst>
      <p:ext uri="{BB962C8B-B14F-4D97-AF65-F5344CB8AC3E}">
        <p14:creationId xmlns:p14="http://schemas.microsoft.com/office/powerpoint/2010/main" val="219158034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TM10001115[[fn=Parcel]]</Template>
  <TotalTime>196</TotalTime>
  <Words>537</Words>
  <Application>Microsoft Office PowerPoint</Application>
  <PresentationFormat>Widescreen</PresentationFormat>
  <Paragraphs>21</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Corbel</vt:lpstr>
      <vt:lpstr>Gill Sans MT</vt:lpstr>
      <vt:lpstr>Parcel</vt:lpstr>
      <vt:lpstr>Research on the possibility to play the wiki race game using subreddits</vt:lpstr>
      <vt:lpstr>introduction</vt:lpstr>
      <vt:lpstr>methodology</vt:lpstr>
      <vt:lpstr>Experimental setup</vt:lpstr>
      <vt:lpstr>Calculation Results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on the possibility to play the wiki race game using subreddits</dc:title>
  <dc:creator>Thomas Miles</dc:creator>
  <cp:lastModifiedBy>Thomas Miles</cp:lastModifiedBy>
  <cp:revision>1</cp:revision>
  <dcterms:created xsi:type="dcterms:W3CDTF">2021-11-20T11:24:32Z</dcterms:created>
  <dcterms:modified xsi:type="dcterms:W3CDTF">2021-11-20T14:41:03Z</dcterms:modified>
</cp:coreProperties>
</file>